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8" r:id="rId5"/>
    <p:sldId id="266" r:id="rId6"/>
    <p:sldId id="261" r:id="rId7"/>
    <p:sldId id="264" r:id="rId8"/>
    <p:sldId id="259" r:id="rId9"/>
    <p:sldId id="262" r:id="rId10"/>
    <p:sldId id="265" r:id="rId11"/>
    <p:sldId id="267" r:id="rId12"/>
  </p:sldIdLst>
  <p:sldSz cx="18288000" cy="10287000"/>
  <p:notesSz cx="6858000" cy="9144000"/>
  <p:embeddedFontLst>
    <p:embeddedFont>
      <p:font typeface="Noto Sans KR Black" panose="020B0200000000000000" pitchFamily="50" charset="-127"/>
      <p:bold r:id="rId14"/>
    </p:embeddedFont>
    <p:embeddedFont>
      <p:font typeface="페이퍼로지 7 Bold" charset="-127"/>
      <p:bold r:id="rId15"/>
    </p:embeddedFont>
    <p:embeddedFont>
      <p:font typeface="페이퍼로지 8 ExtraBold" charset="-127"/>
      <p:bold r:id="rId16"/>
    </p:embeddedFont>
    <p:embeddedFont>
      <p:font typeface="Aileron Bold" panose="020B0600000101010101" charset="0"/>
      <p:regular r:id="rId17"/>
    </p:embeddedFont>
    <p:embeddedFont>
      <p:font typeface="Aileron Heavy" panose="020B0600000101010101" charset="0"/>
      <p:regular r:id="rId18"/>
    </p:embeddedFont>
    <p:embeddedFont>
      <p:font typeface="Bitcount Grid Double Roman Semi" panose="020B0600000101010101" charset="0"/>
      <p:bold r:id="rId19"/>
    </p:embeddedFont>
    <p:embeddedFont>
      <p:font typeface="Work Sans" pitchFamily="2" charset="0"/>
      <p:regular r:id="rId20"/>
      <p:bold r:id="rId21"/>
      <p:italic r:id="rId22"/>
      <p:boldItalic r:id="rId23"/>
    </p:embeddedFont>
    <p:embeddedFont>
      <p:font typeface="Work Sans Bold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DE"/>
    <a:srgbClr val="135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943" autoAdjust="0"/>
  </p:normalViewPr>
  <p:slideViewPr>
    <p:cSldViewPr>
      <p:cViewPr varScale="1">
        <p:scale>
          <a:sx n="45" d="100"/>
          <a:sy n="45" d="100"/>
        </p:scale>
        <p:origin x="6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656744" y="8324231"/>
            <a:ext cx="3599868" cy="720742"/>
            <a:chOff x="12559776" y="9065895"/>
            <a:chExt cx="3599868" cy="720742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3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6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페이퍼로지 8 ExtraBold" pitchFamily="2" charset="-127"/>
                <a:ea typeface="페이퍼로지 8 ExtraBold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6744" y="74547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Aileron Heavy" panose="020B0600000101010101" charset="0"/>
                <a:ea typeface="페이퍼로지 8 ExtraBold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Aileron Heavy" panose="020B0600000101010101" charset="0"/>
              <a:ea typeface="페이퍼로지 8 ExtraBold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250" y="452993"/>
            <a:ext cx="1457044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 spc="-549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Q&amp;A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166102" y="4133091"/>
            <a:ext cx="5645648" cy="5677659"/>
            <a:chOff x="0" y="0"/>
            <a:chExt cx="13638667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2"/>
              <a:stretch>
                <a:fillRect t="-24577" b="-2457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314639" y="4133091"/>
            <a:ext cx="5645648" cy="5677659"/>
            <a:chOff x="0" y="0"/>
            <a:chExt cx="13638667" cy="1371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3"/>
              <a:stretch>
                <a:fillRect l="-25425" r="-25425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7CE2AC6-CA88-0299-B0ED-5CFC1D24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85" y="952500"/>
            <a:ext cx="2951893" cy="3048000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389FCC34-1739-5C8F-2B70-FD8315FB65DD}"/>
              </a:ext>
            </a:extLst>
          </p:cNvPr>
          <p:cNvSpPr txBox="1"/>
          <p:nvPr/>
        </p:nvSpPr>
        <p:spPr>
          <a:xfrm>
            <a:off x="4495800" y="1181100"/>
            <a:ext cx="685012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길단위인구</a:t>
            </a:r>
            <a:br>
              <a:rPr lang="en-US" altLang="ko-KR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</a:b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기준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_</a:t>
            </a:r>
            <a:r>
              <a:rPr lang="ko-KR" altLang="en-US" sz="2199" dirty="0" err="1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년분기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_</a:t>
            </a:r>
            <a:r>
              <a:rPr lang="ko-KR" altLang="en-US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코드는 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int</a:t>
            </a:r>
            <a:r>
              <a:rPr lang="ko-KR" altLang="en-US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형</a:t>
            </a:r>
            <a:endParaRPr lang="en-US" altLang="ko-KR" sz="2199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"/>
              <a:sym typeface="Work Sans"/>
            </a:endParaRPr>
          </a:p>
          <a:p>
            <a:pPr marL="0" lvl="1" indent="0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기준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_</a:t>
            </a:r>
            <a:r>
              <a:rPr lang="ko-KR" altLang="en-US" sz="2199" dirty="0" err="1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년분기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_</a:t>
            </a:r>
            <a:r>
              <a:rPr lang="ko-KR" altLang="en-US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코드에서 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2024</a:t>
            </a:r>
            <a:r>
              <a:rPr lang="ko-KR" altLang="en-US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년이 포함된 항목만 추출</a:t>
            </a:r>
            <a:endParaRPr lang="en-US" sz="2199" u="none" strike="noStrike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"/>
              <a:sym typeface="Work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2ECC5B-7128-1433-E627-A0ED7475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85" y="5505549"/>
            <a:ext cx="4800600" cy="4251960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AE54A4-16ED-371B-EA71-739D5553850A}"/>
              </a:ext>
            </a:extLst>
          </p:cNvPr>
          <p:cNvSpPr txBox="1"/>
          <p:nvPr/>
        </p:nvSpPr>
        <p:spPr>
          <a:xfrm>
            <a:off x="2037885" y="6134100"/>
            <a:ext cx="266700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업종별 점포분포</a:t>
            </a:r>
            <a:endParaRPr lang="ko-KR" altLang="en-US" dirty="0"/>
          </a:p>
          <a:p>
            <a:pPr marL="0" lvl="1" indent="0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"/>
              <a:sym typeface="Work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CE76FC-C250-9560-8A1B-7631E120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918" y="5540490"/>
            <a:ext cx="4900882" cy="3666586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52372A2-0BC8-B445-F29B-B80815C3417D}"/>
              </a:ext>
            </a:extLst>
          </p:cNvPr>
          <p:cNvSpPr txBox="1"/>
          <p:nvPr/>
        </p:nvSpPr>
        <p:spPr>
          <a:xfrm>
            <a:off x="8229600" y="6162675"/>
            <a:ext cx="266700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업종별 점포분포</a:t>
            </a:r>
            <a:endParaRPr lang="ko-KR" altLang="en-US" dirty="0"/>
          </a:p>
          <a:p>
            <a:pPr marL="0" lvl="1" indent="0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73499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4346510"/>
            <a:ext cx="8372906" cy="58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49156" y="807102"/>
            <a:ext cx="5261266" cy="1067513"/>
            <a:chOff x="0" y="0"/>
            <a:chExt cx="7015022" cy="142335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015022" cy="1423351"/>
              <a:chOff x="0" y="0"/>
              <a:chExt cx="1195732" cy="2426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769596" y="472540"/>
              <a:ext cx="5475830" cy="65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INTRODUCTION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49156" y="4038318"/>
            <a:ext cx="6324601" cy="1908472"/>
            <a:chOff x="0" y="-111761"/>
            <a:chExt cx="7015022" cy="254463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-111761"/>
              <a:ext cx="7015022" cy="2544631"/>
              <a:chOff x="0" y="-19050"/>
              <a:chExt cx="1195732" cy="4337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95732" cy="414691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90893" y="407959"/>
              <a:ext cx="6033237" cy="179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SYSTEM DESIGN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50329" y="6227210"/>
            <a:ext cx="6324601" cy="1938033"/>
            <a:chOff x="0" y="-111761"/>
            <a:chExt cx="8432802" cy="25840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111761"/>
              <a:ext cx="8432802" cy="2584044"/>
              <a:chOff x="0" y="-19050"/>
              <a:chExt cx="1437397" cy="44045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37397" cy="421409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5820" y="518408"/>
              <a:ext cx="7862279" cy="17953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KEY IMPLEMENTATIONS</a:t>
              </a:r>
            </a:p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</a:p>
            <a:p>
              <a:pPr algn="ctr">
                <a:lnSpc>
                  <a:spcPts val="3500"/>
                </a:lnSpc>
              </a:pPr>
              <a:r>
                <a:rPr lang="en-US" altLang="ko-KR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DEMONSTRATION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8724543"/>
            <a:ext cx="5261266" cy="1067513"/>
            <a:chOff x="0" y="0"/>
            <a:chExt cx="7015022" cy="142335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015022" cy="1423351"/>
              <a:chOff x="0" y="0"/>
              <a:chExt cx="1195732" cy="2426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479431"/>
              <a:ext cx="7015022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CONCLUSION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289417" y="2000161"/>
            <a:ext cx="6347047" cy="2194330"/>
            <a:chOff x="0" y="-111761"/>
            <a:chExt cx="7015022" cy="2925772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-111761"/>
              <a:ext cx="7015022" cy="2544625"/>
              <a:chOff x="0" y="-19050"/>
              <a:chExt cx="1195732" cy="43374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195732" cy="414690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51541" y="420195"/>
              <a:ext cx="6311939" cy="23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PROJECT DEFINITION 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 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GOALS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1427" y="2553964"/>
            <a:ext cx="3572105" cy="3611654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253193" y="3380526"/>
            <a:ext cx="3572105" cy="3611654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00328" y="2447510"/>
            <a:ext cx="3572105" cy="3611654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821921" y="7520513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INHO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00951" y="8178171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커뮤니티 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커뮤니티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17739" y="6657939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0580" y="7730565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20104" y="7502492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 페이지</a:t>
            </a:r>
            <a:endParaRPr lang="en-US" altLang="ko-KR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700900" y="2048006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b="1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b="1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b="1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b="1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bers/Roles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5607" y="5874406"/>
            <a:ext cx="6803911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+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중장년층의 유입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ko-KR" altLang="en-US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유출은 막으면서 유입을 견고히 하기 위해서는</a:t>
            </a:r>
            <a:r>
              <a:rPr lang="en-US" altLang="ko-KR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?</a:t>
            </a:r>
          </a:p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→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창업이라는 방안을 도입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∵창업을 통해 청년층에게는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비수도권지역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의 일자리 창출과 더불어 중장년층에게는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실패리스크가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높은 사업에 대해 상황 분석과 함께 정보를 제공해 줄 수 있기 때문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)</a:t>
            </a:r>
            <a:endParaRPr lang="en-US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endParaRPr lang="en-US" sz="2198" u="none" strike="noStrike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A0E268-8853-4C02-AFC0-4BE5C728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68"/>
          <a:stretch/>
        </p:blipFill>
        <p:spPr>
          <a:xfrm>
            <a:off x="863263" y="3114570"/>
            <a:ext cx="7848600" cy="15165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924CA7-4ADD-438D-97DE-CF5024BD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09" y="4455124"/>
            <a:ext cx="8083730" cy="974818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609600" y="2109958"/>
            <a:ext cx="3581401" cy="35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b="1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Project</a:t>
            </a:r>
            <a:r>
              <a:rPr lang="ko-KR" altLang="en-US" sz="3200" b="1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b="1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Overview</a:t>
            </a:r>
            <a:endParaRPr lang="en-US" sz="3200" b="1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E420BA-ECCA-4238-9B51-84C41123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20" y="2250598"/>
            <a:ext cx="10428813" cy="563807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AAF6BF-CB6E-4FE4-9BDC-7ABD6A3256AB}"/>
              </a:ext>
            </a:extLst>
          </p:cNvPr>
          <p:cNvGrpSpPr/>
          <p:nvPr/>
        </p:nvGrpSpPr>
        <p:grpSpPr>
          <a:xfrm>
            <a:off x="2743200" y="8223199"/>
            <a:ext cx="6622306" cy="1293869"/>
            <a:chOff x="1295400" y="9640065"/>
            <a:chExt cx="6622306" cy="1293869"/>
          </a:xfrm>
        </p:grpSpPr>
        <p:grpSp>
          <p:nvGrpSpPr>
            <p:cNvPr id="4" name="Group 4"/>
            <p:cNvGrpSpPr/>
            <p:nvPr/>
          </p:nvGrpSpPr>
          <p:grpSpPr>
            <a:xfrm>
              <a:off x="1295400" y="9640065"/>
              <a:ext cx="6622306" cy="1293869"/>
              <a:chOff x="0" y="0"/>
              <a:chExt cx="1493969" cy="340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93969" cy="340772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94434" y="10445496"/>
              <a:ext cx="5925566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→ 비수도권 지역의 발전을 위해서도 상권분석 필요</a:t>
              </a:r>
              <a:endParaRPr lang="en-US" sz="22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6001297-0E70-4FAA-BF46-F89E2E08DD15}"/>
              </a:ext>
            </a:extLst>
          </p:cNvPr>
          <p:cNvSpPr txBox="1"/>
          <p:nvPr/>
        </p:nvSpPr>
        <p:spPr>
          <a:xfrm>
            <a:off x="11353800" y="1974873"/>
            <a:ext cx="5088798" cy="306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9600" b="1" u="none" strike="noStrike" spc="-1541" dirty="0">
                <a:solidFill>
                  <a:schemeClr val="accent1">
                    <a:lumMod val="50000"/>
                  </a:schemeClr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J</a:t>
            </a:r>
            <a:r>
              <a:rPr lang="en-US" sz="9600" b="1" spc="-1541" dirty="0">
                <a:solidFill>
                  <a:schemeClr val="accent1">
                    <a:lumMod val="50000"/>
                  </a:schemeClr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OB</a:t>
            </a:r>
            <a:r>
              <a:rPr lang="en-US" sz="9600" b="1" u="none" strike="noStrike" spc="-1541" dirty="0">
                <a:solidFill>
                  <a:schemeClr val="accent1">
                    <a:lumMod val="50000"/>
                  </a:schemeClr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-A-YO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136360" y="5617440"/>
            <a:ext cx="8151639" cy="371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상권 데이터가 일자리가 되는 곳 데이터로 미래를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잡아용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’</a:t>
            </a:r>
            <a:b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599" b="1" dirty="0">
              <a:solidFill>
                <a:schemeClr val="tx2">
                  <a:lumMod val="50000"/>
                </a:schemeClr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청년들에게는 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비수도권지역에서의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직업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잡아 성장할 수 있는 기회를 제공</a:t>
            </a:r>
            <a:b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중장년층들에게는 고향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or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비수도권 지역에서 제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2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인생을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수 있도록 도움을 제공</a:t>
            </a:r>
            <a:b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599" b="1" dirty="0">
              <a:solidFill>
                <a:schemeClr val="tx2">
                  <a:lumMod val="50000"/>
                </a:schemeClr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데이터기반의 정확한 분석을 통해 리스크를 최소화하고 모두가 지역 사회에서 지속가능한 일자리와 사업기회를 발견하고 성공을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수 있도록 돕는 스마트한 상권 솔루션</a:t>
            </a:r>
            <a:endParaRPr lang="en-US" sz="2599" b="1" dirty="0">
              <a:solidFill>
                <a:schemeClr val="tx2">
                  <a:lumMod val="50000"/>
                </a:schemeClr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053" y="3120728"/>
            <a:ext cx="1848111" cy="694492"/>
            <a:chOff x="0" y="0"/>
            <a:chExt cx="108147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1205" y="6078098"/>
            <a:ext cx="1848111" cy="694492"/>
            <a:chOff x="0" y="0"/>
            <a:chExt cx="108147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380" y="2872917"/>
            <a:ext cx="6937833" cy="6937833"/>
            <a:chOff x="0" y="0"/>
            <a:chExt cx="1371600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2"/>
              <a:stretch>
                <a:fillRect l="-148" r="-4994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System Design &amp; Development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525" y="3335577"/>
            <a:ext cx="1319166" cy="33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3440" y="6328212"/>
            <a:ext cx="1583639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24715" y="3269271"/>
            <a:ext cx="315228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FIGMA</a:t>
            </a:r>
            <a:r>
              <a:rPr lang="ko-KR" alt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활용한 디자인</a:t>
            </a:r>
            <a:endParaRPr lang="en-US" sz="2199" b="1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24715" y="5998933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 APRIL 2026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0525" y="4126040"/>
            <a:ext cx="8333885" cy="10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Motivation &amp; Problem Statement(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선정배경 및 문제 정의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Project Goals &amp; Features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프로젝트 목표 및 주요 기능</a:t>
            </a:r>
            <a:endParaRPr lang="en-US" altLang="ko-KR" sz="2199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ctr">
              <a:lnSpc>
                <a:spcPts val="3500"/>
              </a:lnSpc>
            </a:pP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Target Users(</a:t>
            </a:r>
            <a:r>
              <a:rPr lang="ko-KR" altLang="en-US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대상사용자</a:t>
            </a: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9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24715" y="6532502"/>
            <a:ext cx="37531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 AND PAINTING WORKSHOP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6899" y="5789431"/>
            <a:ext cx="277332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Survey and b</a:t>
            </a:r>
            <a:r>
              <a:rPr 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ook </a:t>
            </a:r>
          </a:p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the venue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4064" y="4975343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6250" y="4847172"/>
            <a:ext cx="3334628" cy="694492"/>
            <a:chOff x="0" y="0"/>
            <a:chExt cx="195134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10424" y="8630285"/>
            <a:ext cx="3200194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Design and print the event promotion kit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4315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43207" y="7688026"/>
            <a:ext cx="3334628" cy="694492"/>
            <a:chOff x="0" y="0"/>
            <a:chExt cx="1951343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30498" y="5789431"/>
            <a:ext cx="229396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Sell the event ticket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16557" y="4975343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10165" y="4847172"/>
            <a:ext cx="3334628" cy="694492"/>
            <a:chOff x="0" y="0"/>
            <a:chExt cx="1951343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091427" y="8630285"/>
            <a:ext cx="210601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Get ready for the event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08230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FOURTH WEEK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477122" y="7688026"/>
            <a:ext cx="3334628" cy="694492"/>
            <a:chOff x="0" y="0"/>
            <a:chExt cx="1951343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3810878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8477835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3144793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F1AFEBFF-D9C7-42B7-A3DD-097CD81ADC11}"/>
              </a:ext>
            </a:extLst>
          </p:cNvPr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System Design &amp; Development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76250" y="2846746"/>
            <a:ext cx="4876851" cy="6964004"/>
            <a:chOff x="0" y="0"/>
            <a:chExt cx="12749938" cy="18206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49938" cy="18206546"/>
            </a:xfrm>
            <a:custGeom>
              <a:avLst/>
              <a:gdLst/>
              <a:ahLst/>
              <a:cxnLst/>
              <a:rect l="l" t="t" r="r" b="b"/>
              <a:pathLst>
                <a:path w="12749938" h="18206546">
                  <a:moveTo>
                    <a:pt x="11693193" y="2003457"/>
                  </a:moveTo>
                  <a:lnTo>
                    <a:pt x="11509478" y="2003457"/>
                  </a:lnTo>
                  <a:lnTo>
                    <a:pt x="11509478" y="1798001"/>
                  </a:lnTo>
                  <a:cubicBezTo>
                    <a:pt x="11509478" y="1321141"/>
                    <a:pt x="11376821" y="863812"/>
                    <a:pt x="11140687" y="526621"/>
                  </a:cubicBezTo>
                  <a:cubicBezTo>
                    <a:pt x="10904555" y="189430"/>
                    <a:pt x="10584290" y="-1"/>
                    <a:pt x="10250347" y="0"/>
                  </a:cubicBezTo>
                  <a:lnTo>
                    <a:pt x="2499590" y="0"/>
                  </a:lnTo>
                  <a:cubicBezTo>
                    <a:pt x="2165648" y="0"/>
                    <a:pt x="1845383" y="189431"/>
                    <a:pt x="1609250" y="526622"/>
                  </a:cubicBezTo>
                  <a:cubicBezTo>
                    <a:pt x="1373117" y="863812"/>
                    <a:pt x="1240459" y="1321141"/>
                    <a:pt x="1240459" y="1798001"/>
                  </a:cubicBezTo>
                  <a:lnTo>
                    <a:pt x="1240459" y="2003457"/>
                  </a:lnTo>
                  <a:lnTo>
                    <a:pt x="1056744" y="2003457"/>
                  </a:lnTo>
                  <a:cubicBezTo>
                    <a:pt x="776478" y="2003457"/>
                    <a:pt x="507691" y="2162440"/>
                    <a:pt x="309513" y="2445433"/>
                  </a:cubicBezTo>
                  <a:cubicBezTo>
                    <a:pt x="111335" y="2728426"/>
                    <a:pt x="0" y="3112247"/>
                    <a:pt x="0" y="3512459"/>
                  </a:cubicBezTo>
                  <a:lnTo>
                    <a:pt x="0" y="14694088"/>
                  </a:lnTo>
                  <a:cubicBezTo>
                    <a:pt x="0" y="15094299"/>
                    <a:pt x="111335" y="15478120"/>
                    <a:pt x="309513" y="15761112"/>
                  </a:cubicBezTo>
                  <a:cubicBezTo>
                    <a:pt x="507691" y="16044104"/>
                    <a:pt x="776478" y="16203089"/>
                    <a:pt x="1056744" y="16203087"/>
                  </a:cubicBezTo>
                  <a:lnTo>
                    <a:pt x="1240459" y="16203087"/>
                  </a:lnTo>
                  <a:lnTo>
                    <a:pt x="1240459" y="16408544"/>
                  </a:lnTo>
                  <a:cubicBezTo>
                    <a:pt x="1240460" y="17401553"/>
                    <a:pt x="1804192" y="18206546"/>
                    <a:pt x="2499590" y="18206546"/>
                  </a:cubicBezTo>
                  <a:lnTo>
                    <a:pt x="10250347" y="18206546"/>
                  </a:lnTo>
                  <a:cubicBezTo>
                    <a:pt x="10584290" y="18206546"/>
                    <a:pt x="10904555" y="18017114"/>
                    <a:pt x="11140687" y="17679925"/>
                  </a:cubicBezTo>
                  <a:cubicBezTo>
                    <a:pt x="11376820" y="17342734"/>
                    <a:pt x="11509478" y="16885405"/>
                    <a:pt x="11509478" y="16408544"/>
                  </a:cubicBezTo>
                  <a:lnTo>
                    <a:pt x="11509478" y="16203087"/>
                  </a:lnTo>
                  <a:lnTo>
                    <a:pt x="11693193" y="16203087"/>
                  </a:lnTo>
                  <a:cubicBezTo>
                    <a:pt x="11973460" y="16203087"/>
                    <a:pt x="12242247" y="16044104"/>
                    <a:pt x="12440425" y="15761111"/>
                  </a:cubicBezTo>
                  <a:cubicBezTo>
                    <a:pt x="12638602" y="15478120"/>
                    <a:pt x="12749938" y="15094299"/>
                    <a:pt x="12749938" y="14694088"/>
                  </a:cubicBezTo>
                  <a:lnTo>
                    <a:pt x="12749938" y="3512459"/>
                  </a:lnTo>
                  <a:cubicBezTo>
                    <a:pt x="12749938" y="3112247"/>
                    <a:pt x="12638602" y="2728426"/>
                    <a:pt x="12440425" y="2445433"/>
                  </a:cubicBezTo>
                  <a:cubicBezTo>
                    <a:pt x="12242247" y="2162441"/>
                    <a:pt x="11973460" y="2003457"/>
                    <a:pt x="11693193" y="2003457"/>
                  </a:cubicBezTo>
                  <a:close/>
                </a:path>
              </a:pathLst>
            </a:custGeom>
            <a:blipFill>
              <a:blip r:embed="rId2"/>
              <a:stretch>
                <a:fillRect l="-19530" r="-9479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0" y="2846746"/>
            <a:ext cx="7402861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br>
              <a:rPr lang="en-US" altLang="ko-KR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ko-KR" altLang="en-US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프로그림 시연 </a:t>
            </a:r>
            <a:endParaRPr lang="en-US" altLang="ko-KR" sz="2199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핵심 기능 소개</a:t>
            </a:r>
            <a:endParaRPr lang="en-US" altLang="ko-KR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데이터분석된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 부분 추가하기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핵심기능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 차트에서 어떤 데이터로 어떤 설명을 하려고 하는건지</a:t>
            </a:r>
            <a:r>
              <a:rPr lang="en-US" altLang="ko-KR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29612" y="476250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6250" y="276225"/>
            <a:ext cx="8938988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Event Venue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9612" y="746760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476</Words>
  <Application>Microsoft Office PowerPoint</Application>
  <PresentationFormat>사용자 지정</PresentationFormat>
  <Paragraphs>92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Aileron Bold</vt:lpstr>
      <vt:lpstr>Bitcount Grid Double Roman Semi</vt:lpstr>
      <vt:lpstr>Work Sans Bold</vt:lpstr>
      <vt:lpstr>페이퍼로지 8 ExtraBold</vt:lpstr>
      <vt:lpstr>페이퍼로지 7 Bold</vt:lpstr>
      <vt:lpstr>Aileron Heavy</vt:lpstr>
      <vt:lpstr>Arial</vt:lpstr>
      <vt:lpstr>Calibri</vt:lpstr>
      <vt:lpstr>Work Sans</vt:lpstr>
      <vt:lpstr>맑은 고딕</vt:lpstr>
      <vt:lpstr>Noto Sans KR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24</cp:revision>
  <dcterms:created xsi:type="dcterms:W3CDTF">2006-08-16T00:00:00Z</dcterms:created>
  <dcterms:modified xsi:type="dcterms:W3CDTF">2025-11-26T11:53:56Z</dcterms:modified>
  <dc:identifier>DAG5qZLZ9dk</dc:identifier>
</cp:coreProperties>
</file>